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0267275" cy="21396325"/>
  <p:notesSz cx="6858000" cy="9144000"/>
  <p:defaultTextStyle>
    <a:defPPr>
      <a:defRPr lang="en-US"/>
    </a:defPPr>
    <a:lvl1pPr marL="0" algn="l" defTabSz="2952122" rtl="0" eaLnBrk="1" latinLnBrk="0" hangingPunct="1">
      <a:defRPr sz="5800" kern="1200">
        <a:solidFill>
          <a:schemeClr val="tx1"/>
        </a:solidFill>
        <a:latin typeface="+mn-lt"/>
        <a:ea typeface="+mn-ea"/>
        <a:cs typeface="+mn-cs"/>
      </a:defRPr>
    </a:lvl1pPr>
    <a:lvl2pPr marL="1476061" algn="l" defTabSz="2952122" rtl="0" eaLnBrk="1" latinLnBrk="0" hangingPunct="1">
      <a:defRPr sz="5800" kern="1200">
        <a:solidFill>
          <a:schemeClr val="tx1"/>
        </a:solidFill>
        <a:latin typeface="+mn-lt"/>
        <a:ea typeface="+mn-ea"/>
        <a:cs typeface="+mn-cs"/>
      </a:defRPr>
    </a:lvl2pPr>
    <a:lvl3pPr marL="2952122" algn="l" defTabSz="2952122" rtl="0" eaLnBrk="1" latinLnBrk="0" hangingPunct="1">
      <a:defRPr sz="5800" kern="1200">
        <a:solidFill>
          <a:schemeClr val="tx1"/>
        </a:solidFill>
        <a:latin typeface="+mn-lt"/>
        <a:ea typeface="+mn-ea"/>
        <a:cs typeface="+mn-cs"/>
      </a:defRPr>
    </a:lvl3pPr>
    <a:lvl4pPr marL="4428183" algn="l" defTabSz="2952122" rtl="0" eaLnBrk="1" latinLnBrk="0" hangingPunct="1">
      <a:defRPr sz="5800" kern="1200">
        <a:solidFill>
          <a:schemeClr val="tx1"/>
        </a:solidFill>
        <a:latin typeface="+mn-lt"/>
        <a:ea typeface="+mn-ea"/>
        <a:cs typeface="+mn-cs"/>
      </a:defRPr>
    </a:lvl4pPr>
    <a:lvl5pPr marL="5904244" algn="l" defTabSz="2952122" rtl="0" eaLnBrk="1" latinLnBrk="0" hangingPunct="1">
      <a:defRPr sz="5800" kern="1200">
        <a:solidFill>
          <a:schemeClr val="tx1"/>
        </a:solidFill>
        <a:latin typeface="+mn-lt"/>
        <a:ea typeface="+mn-ea"/>
        <a:cs typeface="+mn-cs"/>
      </a:defRPr>
    </a:lvl5pPr>
    <a:lvl6pPr marL="7380305" algn="l" defTabSz="2952122" rtl="0" eaLnBrk="1" latinLnBrk="0" hangingPunct="1">
      <a:defRPr sz="5800" kern="1200">
        <a:solidFill>
          <a:schemeClr val="tx1"/>
        </a:solidFill>
        <a:latin typeface="+mn-lt"/>
        <a:ea typeface="+mn-ea"/>
        <a:cs typeface="+mn-cs"/>
      </a:defRPr>
    </a:lvl6pPr>
    <a:lvl7pPr marL="8856366" algn="l" defTabSz="2952122" rtl="0" eaLnBrk="1" latinLnBrk="0" hangingPunct="1">
      <a:defRPr sz="5800" kern="1200">
        <a:solidFill>
          <a:schemeClr val="tx1"/>
        </a:solidFill>
        <a:latin typeface="+mn-lt"/>
        <a:ea typeface="+mn-ea"/>
        <a:cs typeface="+mn-cs"/>
      </a:defRPr>
    </a:lvl7pPr>
    <a:lvl8pPr marL="10332427" algn="l" defTabSz="2952122" rtl="0" eaLnBrk="1" latinLnBrk="0" hangingPunct="1">
      <a:defRPr sz="5800" kern="1200">
        <a:solidFill>
          <a:schemeClr val="tx1"/>
        </a:solidFill>
        <a:latin typeface="+mn-lt"/>
        <a:ea typeface="+mn-ea"/>
        <a:cs typeface="+mn-cs"/>
      </a:defRPr>
    </a:lvl8pPr>
    <a:lvl9pPr marL="11808488" algn="l" defTabSz="2952122" rtl="0" eaLnBrk="1" latinLnBrk="0" hangingPunct="1">
      <a:defRPr sz="5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B8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43" autoAdjust="0"/>
    <p:restoredTop sz="94638" autoAdjust="0"/>
  </p:normalViewPr>
  <p:slideViewPr>
    <p:cSldViewPr>
      <p:cViewPr varScale="1">
        <p:scale>
          <a:sx n="41" d="100"/>
          <a:sy n="41" d="100"/>
        </p:scale>
        <p:origin x="-1769" y="-96"/>
      </p:cViewPr>
      <p:guideLst>
        <p:guide orient="horz" pos="6739"/>
        <p:guide pos="9533"/>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046" y="6646730"/>
            <a:ext cx="25727184" cy="4586342"/>
          </a:xfrm>
        </p:spPr>
        <p:txBody>
          <a:bodyPr/>
          <a:lstStyle/>
          <a:p>
            <a:r>
              <a:rPr lang="en-US" smtClean="0"/>
              <a:t>Click to edit Master title style</a:t>
            </a:r>
            <a:endParaRPr lang="en-US"/>
          </a:p>
        </p:txBody>
      </p:sp>
      <p:sp>
        <p:nvSpPr>
          <p:cNvPr id="3" name="Subtitle 2"/>
          <p:cNvSpPr>
            <a:spLocks noGrp="1"/>
          </p:cNvSpPr>
          <p:nvPr>
            <p:ph type="subTitle" idx="1"/>
          </p:nvPr>
        </p:nvSpPr>
        <p:spPr>
          <a:xfrm>
            <a:off x="4540091" y="12124584"/>
            <a:ext cx="21187093" cy="5467950"/>
          </a:xfrm>
        </p:spPr>
        <p:txBody>
          <a:bodyPr/>
          <a:lstStyle>
            <a:lvl1pPr marL="0" indent="0" algn="ctr">
              <a:buNone/>
              <a:defRPr>
                <a:solidFill>
                  <a:schemeClr val="tx1">
                    <a:tint val="75000"/>
                  </a:schemeClr>
                </a:solidFill>
              </a:defRPr>
            </a:lvl1pPr>
            <a:lvl2pPr marL="1476061" indent="0" algn="ctr">
              <a:buNone/>
              <a:defRPr>
                <a:solidFill>
                  <a:schemeClr val="tx1">
                    <a:tint val="75000"/>
                  </a:schemeClr>
                </a:solidFill>
              </a:defRPr>
            </a:lvl2pPr>
            <a:lvl3pPr marL="2952122" indent="0" algn="ctr">
              <a:buNone/>
              <a:defRPr>
                <a:solidFill>
                  <a:schemeClr val="tx1">
                    <a:tint val="75000"/>
                  </a:schemeClr>
                </a:solidFill>
              </a:defRPr>
            </a:lvl3pPr>
            <a:lvl4pPr marL="4428183" indent="0" algn="ctr">
              <a:buNone/>
              <a:defRPr>
                <a:solidFill>
                  <a:schemeClr val="tx1">
                    <a:tint val="75000"/>
                  </a:schemeClr>
                </a:solidFill>
              </a:defRPr>
            </a:lvl4pPr>
            <a:lvl5pPr marL="5904244" indent="0" algn="ctr">
              <a:buNone/>
              <a:defRPr>
                <a:solidFill>
                  <a:schemeClr val="tx1">
                    <a:tint val="75000"/>
                  </a:schemeClr>
                </a:solidFill>
              </a:defRPr>
            </a:lvl5pPr>
            <a:lvl6pPr marL="7380305" indent="0" algn="ctr">
              <a:buNone/>
              <a:defRPr>
                <a:solidFill>
                  <a:schemeClr val="tx1">
                    <a:tint val="75000"/>
                  </a:schemeClr>
                </a:solidFill>
              </a:defRPr>
            </a:lvl6pPr>
            <a:lvl7pPr marL="8856366" indent="0" algn="ctr">
              <a:buNone/>
              <a:defRPr>
                <a:solidFill>
                  <a:schemeClr val="tx1">
                    <a:tint val="75000"/>
                  </a:schemeClr>
                </a:solidFill>
              </a:defRPr>
            </a:lvl7pPr>
            <a:lvl8pPr marL="10332427" indent="0" algn="ctr">
              <a:buNone/>
              <a:defRPr>
                <a:solidFill>
                  <a:schemeClr val="tx1">
                    <a:tint val="75000"/>
                  </a:schemeClr>
                </a:solidFill>
              </a:defRPr>
            </a:lvl8pPr>
            <a:lvl9pPr marL="1180848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743045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111227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43774" y="856847"/>
            <a:ext cx="6810137" cy="1825621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13364" y="856847"/>
            <a:ext cx="19925956" cy="1825621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4149882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798247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906" y="13749121"/>
            <a:ext cx="25727184" cy="4249548"/>
          </a:xfrm>
        </p:spPr>
        <p:txBody>
          <a:bodyPr anchor="t"/>
          <a:lstStyle>
            <a:lvl1pPr algn="l">
              <a:defRPr sz="12900" b="1" cap="all"/>
            </a:lvl1pPr>
          </a:lstStyle>
          <a:p>
            <a:r>
              <a:rPr lang="en-US" smtClean="0"/>
              <a:t>Click to edit Master title style</a:t>
            </a:r>
            <a:endParaRPr lang="en-US"/>
          </a:p>
        </p:txBody>
      </p:sp>
      <p:sp>
        <p:nvSpPr>
          <p:cNvPr id="3" name="Text Placeholder 2"/>
          <p:cNvSpPr>
            <a:spLocks noGrp="1"/>
          </p:cNvSpPr>
          <p:nvPr>
            <p:ph type="body" idx="1"/>
          </p:nvPr>
        </p:nvSpPr>
        <p:spPr>
          <a:xfrm>
            <a:off x="2390906" y="9068677"/>
            <a:ext cx="25727184" cy="4680445"/>
          </a:xfrm>
        </p:spPr>
        <p:txBody>
          <a:bodyPr anchor="b"/>
          <a:lstStyle>
            <a:lvl1pPr marL="0" indent="0">
              <a:buNone/>
              <a:defRPr sz="6500">
                <a:solidFill>
                  <a:schemeClr val="tx1">
                    <a:tint val="75000"/>
                  </a:schemeClr>
                </a:solidFill>
              </a:defRPr>
            </a:lvl1pPr>
            <a:lvl2pPr marL="1476061" indent="0">
              <a:buNone/>
              <a:defRPr sz="5800">
                <a:solidFill>
                  <a:schemeClr val="tx1">
                    <a:tint val="75000"/>
                  </a:schemeClr>
                </a:solidFill>
              </a:defRPr>
            </a:lvl2pPr>
            <a:lvl3pPr marL="2952122" indent="0">
              <a:buNone/>
              <a:defRPr sz="5200">
                <a:solidFill>
                  <a:schemeClr val="tx1">
                    <a:tint val="75000"/>
                  </a:schemeClr>
                </a:solidFill>
              </a:defRPr>
            </a:lvl3pPr>
            <a:lvl4pPr marL="4428183" indent="0">
              <a:buNone/>
              <a:defRPr sz="4500">
                <a:solidFill>
                  <a:schemeClr val="tx1">
                    <a:tint val="75000"/>
                  </a:schemeClr>
                </a:solidFill>
              </a:defRPr>
            </a:lvl4pPr>
            <a:lvl5pPr marL="5904244" indent="0">
              <a:buNone/>
              <a:defRPr sz="4500">
                <a:solidFill>
                  <a:schemeClr val="tx1">
                    <a:tint val="75000"/>
                  </a:schemeClr>
                </a:solidFill>
              </a:defRPr>
            </a:lvl5pPr>
            <a:lvl6pPr marL="7380305" indent="0">
              <a:buNone/>
              <a:defRPr sz="4500">
                <a:solidFill>
                  <a:schemeClr val="tx1">
                    <a:tint val="75000"/>
                  </a:schemeClr>
                </a:solidFill>
              </a:defRPr>
            </a:lvl6pPr>
            <a:lvl7pPr marL="8856366" indent="0">
              <a:buNone/>
              <a:defRPr sz="4500">
                <a:solidFill>
                  <a:schemeClr val="tx1">
                    <a:tint val="75000"/>
                  </a:schemeClr>
                </a:solidFill>
              </a:defRPr>
            </a:lvl7pPr>
            <a:lvl8pPr marL="10332427" indent="0">
              <a:buNone/>
              <a:defRPr sz="4500">
                <a:solidFill>
                  <a:schemeClr val="tx1">
                    <a:tint val="75000"/>
                  </a:schemeClr>
                </a:solidFill>
              </a:defRPr>
            </a:lvl8pPr>
            <a:lvl9pPr marL="11808488" indent="0">
              <a:buNone/>
              <a:defRPr sz="4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8386E9-69D4-45A2-A0A2-F24724F944B2}" type="datetimeFigureOut">
              <a:rPr lang="en-US" smtClean="0"/>
              <a:t>12/7/2019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798512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13364" y="4992478"/>
            <a:ext cx="13368046" cy="14120585"/>
          </a:xfrm>
        </p:spPr>
        <p:txBody>
          <a:bodyPr/>
          <a:lstStyle>
            <a:lvl1pPr>
              <a:defRPr sz="9000"/>
            </a:lvl1pPr>
            <a:lvl2pPr>
              <a:defRPr sz="77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5385865" y="4992478"/>
            <a:ext cx="13368046" cy="14120585"/>
          </a:xfrm>
        </p:spPr>
        <p:txBody>
          <a:bodyPr/>
          <a:lstStyle>
            <a:lvl1pPr>
              <a:defRPr sz="9000"/>
            </a:lvl1pPr>
            <a:lvl2pPr>
              <a:defRPr sz="77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28386E9-69D4-45A2-A0A2-F24724F944B2}" type="datetimeFigureOut">
              <a:rPr lang="en-US" smtClean="0"/>
              <a:t>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1642366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3364" y="4789410"/>
            <a:ext cx="13373303" cy="1995998"/>
          </a:xfrm>
        </p:spPr>
        <p:txBody>
          <a:bodyPr anchor="b"/>
          <a:lstStyle>
            <a:lvl1pPr marL="0" indent="0">
              <a:buNone/>
              <a:defRPr sz="7700" b="1"/>
            </a:lvl1pPr>
            <a:lvl2pPr marL="1476061" indent="0">
              <a:buNone/>
              <a:defRPr sz="6500" b="1"/>
            </a:lvl2pPr>
            <a:lvl3pPr marL="2952122" indent="0">
              <a:buNone/>
              <a:defRPr sz="5800" b="1"/>
            </a:lvl3pPr>
            <a:lvl4pPr marL="4428183" indent="0">
              <a:buNone/>
              <a:defRPr sz="5200" b="1"/>
            </a:lvl4pPr>
            <a:lvl5pPr marL="5904244" indent="0">
              <a:buNone/>
              <a:defRPr sz="5200" b="1"/>
            </a:lvl5pPr>
            <a:lvl6pPr marL="7380305" indent="0">
              <a:buNone/>
              <a:defRPr sz="5200" b="1"/>
            </a:lvl6pPr>
            <a:lvl7pPr marL="8856366" indent="0">
              <a:buNone/>
              <a:defRPr sz="5200" b="1"/>
            </a:lvl7pPr>
            <a:lvl8pPr marL="10332427" indent="0">
              <a:buNone/>
              <a:defRPr sz="5200" b="1"/>
            </a:lvl8pPr>
            <a:lvl9pPr marL="11808488" indent="0">
              <a:buNone/>
              <a:defRPr sz="5200" b="1"/>
            </a:lvl9pPr>
          </a:lstStyle>
          <a:p>
            <a:pPr lvl="0"/>
            <a:r>
              <a:rPr lang="en-US" smtClean="0"/>
              <a:t>Click to edit Master text styles</a:t>
            </a:r>
          </a:p>
        </p:txBody>
      </p:sp>
      <p:sp>
        <p:nvSpPr>
          <p:cNvPr id="4" name="Content Placeholder 3"/>
          <p:cNvSpPr>
            <a:spLocks noGrp="1"/>
          </p:cNvSpPr>
          <p:nvPr>
            <p:ph sz="half" idx="2"/>
          </p:nvPr>
        </p:nvSpPr>
        <p:spPr>
          <a:xfrm>
            <a:off x="1513364" y="6785409"/>
            <a:ext cx="13373303" cy="12327652"/>
          </a:xfrm>
        </p:spPr>
        <p:txBody>
          <a:bodyPr/>
          <a:lstStyle>
            <a:lvl1pPr>
              <a:defRPr sz="7700"/>
            </a:lvl1pPr>
            <a:lvl2pPr>
              <a:defRPr sz="65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75357" y="4789410"/>
            <a:ext cx="13378556" cy="1995998"/>
          </a:xfrm>
        </p:spPr>
        <p:txBody>
          <a:bodyPr anchor="b"/>
          <a:lstStyle>
            <a:lvl1pPr marL="0" indent="0">
              <a:buNone/>
              <a:defRPr sz="7700" b="1"/>
            </a:lvl1pPr>
            <a:lvl2pPr marL="1476061" indent="0">
              <a:buNone/>
              <a:defRPr sz="6500" b="1"/>
            </a:lvl2pPr>
            <a:lvl3pPr marL="2952122" indent="0">
              <a:buNone/>
              <a:defRPr sz="5800" b="1"/>
            </a:lvl3pPr>
            <a:lvl4pPr marL="4428183" indent="0">
              <a:buNone/>
              <a:defRPr sz="5200" b="1"/>
            </a:lvl4pPr>
            <a:lvl5pPr marL="5904244" indent="0">
              <a:buNone/>
              <a:defRPr sz="5200" b="1"/>
            </a:lvl5pPr>
            <a:lvl6pPr marL="7380305" indent="0">
              <a:buNone/>
              <a:defRPr sz="5200" b="1"/>
            </a:lvl6pPr>
            <a:lvl7pPr marL="8856366" indent="0">
              <a:buNone/>
              <a:defRPr sz="5200" b="1"/>
            </a:lvl7pPr>
            <a:lvl8pPr marL="10332427" indent="0">
              <a:buNone/>
              <a:defRPr sz="5200" b="1"/>
            </a:lvl8pPr>
            <a:lvl9pPr marL="11808488" indent="0">
              <a:buNone/>
              <a:defRPr sz="5200" b="1"/>
            </a:lvl9pPr>
          </a:lstStyle>
          <a:p>
            <a:pPr lvl="0"/>
            <a:r>
              <a:rPr lang="en-US" smtClean="0"/>
              <a:t>Click to edit Master text styles</a:t>
            </a:r>
          </a:p>
        </p:txBody>
      </p:sp>
      <p:sp>
        <p:nvSpPr>
          <p:cNvPr id="6" name="Content Placeholder 5"/>
          <p:cNvSpPr>
            <a:spLocks noGrp="1"/>
          </p:cNvSpPr>
          <p:nvPr>
            <p:ph sz="quarter" idx="4"/>
          </p:nvPr>
        </p:nvSpPr>
        <p:spPr>
          <a:xfrm>
            <a:off x="15375357" y="6785409"/>
            <a:ext cx="13378556" cy="12327652"/>
          </a:xfrm>
        </p:spPr>
        <p:txBody>
          <a:bodyPr/>
          <a:lstStyle>
            <a:lvl1pPr>
              <a:defRPr sz="7700"/>
            </a:lvl1pPr>
            <a:lvl2pPr>
              <a:defRPr sz="65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28386E9-69D4-45A2-A0A2-F24724F944B2}" type="datetimeFigureOut">
              <a:rPr lang="en-US" smtClean="0"/>
              <a:t>12/7/2019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462652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28386E9-69D4-45A2-A0A2-F24724F944B2}" type="datetimeFigureOut">
              <a:rPr lang="en-US" smtClean="0"/>
              <a:t>12/7/2019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674761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8386E9-69D4-45A2-A0A2-F24724F944B2}" type="datetimeFigureOut">
              <a:rPr lang="en-US" smtClean="0"/>
              <a:t>12/7/2019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2434741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366" y="851891"/>
            <a:ext cx="9957725" cy="3625488"/>
          </a:xfrm>
        </p:spPr>
        <p:txBody>
          <a:bodyPr anchor="b"/>
          <a:lstStyle>
            <a:lvl1pPr algn="l">
              <a:defRPr sz="6500" b="1"/>
            </a:lvl1pPr>
          </a:lstStyle>
          <a:p>
            <a:r>
              <a:rPr lang="en-US" smtClean="0"/>
              <a:t>Click to edit Master title style</a:t>
            </a:r>
            <a:endParaRPr lang="en-US"/>
          </a:p>
        </p:txBody>
      </p:sp>
      <p:sp>
        <p:nvSpPr>
          <p:cNvPr id="3" name="Content Placeholder 2"/>
          <p:cNvSpPr>
            <a:spLocks noGrp="1"/>
          </p:cNvSpPr>
          <p:nvPr>
            <p:ph idx="1"/>
          </p:nvPr>
        </p:nvSpPr>
        <p:spPr>
          <a:xfrm>
            <a:off x="11833664" y="851893"/>
            <a:ext cx="16920247" cy="18261170"/>
          </a:xfrm>
        </p:spPr>
        <p:txBody>
          <a:bodyPr/>
          <a:lstStyle>
            <a:lvl1pPr>
              <a:defRPr sz="10400"/>
            </a:lvl1pPr>
            <a:lvl2pPr>
              <a:defRPr sz="9000"/>
            </a:lvl2pPr>
            <a:lvl3pPr>
              <a:defRPr sz="77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3366" y="4477381"/>
            <a:ext cx="9957725" cy="14635682"/>
          </a:xfrm>
        </p:spPr>
        <p:txBody>
          <a:bodyPr/>
          <a:lstStyle>
            <a:lvl1pPr marL="0" indent="0">
              <a:buNone/>
              <a:defRPr sz="4500"/>
            </a:lvl1pPr>
            <a:lvl2pPr marL="1476061" indent="0">
              <a:buNone/>
              <a:defRPr sz="3900"/>
            </a:lvl2pPr>
            <a:lvl3pPr marL="2952122" indent="0">
              <a:buNone/>
              <a:defRPr sz="3200"/>
            </a:lvl3pPr>
            <a:lvl4pPr marL="4428183" indent="0">
              <a:buNone/>
              <a:defRPr sz="2900"/>
            </a:lvl4pPr>
            <a:lvl5pPr marL="5904244" indent="0">
              <a:buNone/>
              <a:defRPr sz="2900"/>
            </a:lvl5pPr>
            <a:lvl6pPr marL="7380305" indent="0">
              <a:buNone/>
              <a:defRPr sz="2900"/>
            </a:lvl6pPr>
            <a:lvl7pPr marL="8856366" indent="0">
              <a:buNone/>
              <a:defRPr sz="2900"/>
            </a:lvl7pPr>
            <a:lvl8pPr marL="10332427" indent="0">
              <a:buNone/>
              <a:defRPr sz="2900"/>
            </a:lvl8pPr>
            <a:lvl9pPr marL="11808488" indent="0">
              <a:buNone/>
              <a:defRPr sz="2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8386E9-69D4-45A2-A0A2-F24724F944B2}" type="datetimeFigureOut">
              <a:rPr lang="en-US" smtClean="0"/>
              <a:t>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032659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2597" y="14977427"/>
            <a:ext cx="18160365" cy="1768170"/>
          </a:xfrm>
        </p:spPr>
        <p:txBody>
          <a:bodyPr anchor="b"/>
          <a:lstStyle>
            <a:lvl1pPr algn="l">
              <a:defRPr sz="6500" b="1"/>
            </a:lvl1pPr>
          </a:lstStyle>
          <a:p>
            <a:r>
              <a:rPr lang="en-US" smtClean="0"/>
              <a:t>Click to edit Master title style</a:t>
            </a:r>
            <a:endParaRPr lang="en-US"/>
          </a:p>
        </p:txBody>
      </p:sp>
      <p:sp>
        <p:nvSpPr>
          <p:cNvPr id="3" name="Picture Placeholder 2"/>
          <p:cNvSpPr>
            <a:spLocks noGrp="1"/>
          </p:cNvSpPr>
          <p:nvPr>
            <p:ph type="pic" idx="1"/>
          </p:nvPr>
        </p:nvSpPr>
        <p:spPr>
          <a:xfrm>
            <a:off x="5932597" y="1911801"/>
            <a:ext cx="18160365" cy="12837795"/>
          </a:xfrm>
        </p:spPr>
        <p:txBody>
          <a:bodyPr/>
          <a:lstStyle>
            <a:lvl1pPr marL="0" indent="0">
              <a:buNone/>
              <a:defRPr sz="10400"/>
            </a:lvl1pPr>
            <a:lvl2pPr marL="1476061" indent="0">
              <a:buNone/>
              <a:defRPr sz="9000"/>
            </a:lvl2pPr>
            <a:lvl3pPr marL="2952122" indent="0">
              <a:buNone/>
              <a:defRPr sz="7700"/>
            </a:lvl3pPr>
            <a:lvl4pPr marL="4428183" indent="0">
              <a:buNone/>
              <a:defRPr sz="6500"/>
            </a:lvl4pPr>
            <a:lvl5pPr marL="5904244" indent="0">
              <a:buNone/>
              <a:defRPr sz="6500"/>
            </a:lvl5pPr>
            <a:lvl6pPr marL="7380305" indent="0">
              <a:buNone/>
              <a:defRPr sz="6500"/>
            </a:lvl6pPr>
            <a:lvl7pPr marL="8856366" indent="0">
              <a:buNone/>
              <a:defRPr sz="6500"/>
            </a:lvl7pPr>
            <a:lvl8pPr marL="10332427" indent="0">
              <a:buNone/>
              <a:defRPr sz="6500"/>
            </a:lvl8pPr>
            <a:lvl9pPr marL="11808488" indent="0">
              <a:buNone/>
              <a:defRPr sz="6500"/>
            </a:lvl9pPr>
          </a:lstStyle>
          <a:p>
            <a:endParaRPr lang="en-US"/>
          </a:p>
        </p:txBody>
      </p:sp>
      <p:sp>
        <p:nvSpPr>
          <p:cNvPr id="4" name="Text Placeholder 3"/>
          <p:cNvSpPr>
            <a:spLocks noGrp="1"/>
          </p:cNvSpPr>
          <p:nvPr>
            <p:ph type="body" sz="half" idx="2"/>
          </p:nvPr>
        </p:nvSpPr>
        <p:spPr>
          <a:xfrm>
            <a:off x="5932597" y="16745597"/>
            <a:ext cx="18160365" cy="2511095"/>
          </a:xfrm>
        </p:spPr>
        <p:txBody>
          <a:bodyPr/>
          <a:lstStyle>
            <a:lvl1pPr marL="0" indent="0">
              <a:buNone/>
              <a:defRPr sz="4500"/>
            </a:lvl1pPr>
            <a:lvl2pPr marL="1476061" indent="0">
              <a:buNone/>
              <a:defRPr sz="3900"/>
            </a:lvl2pPr>
            <a:lvl3pPr marL="2952122" indent="0">
              <a:buNone/>
              <a:defRPr sz="3200"/>
            </a:lvl3pPr>
            <a:lvl4pPr marL="4428183" indent="0">
              <a:buNone/>
              <a:defRPr sz="2900"/>
            </a:lvl4pPr>
            <a:lvl5pPr marL="5904244" indent="0">
              <a:buNone/>
              <a:defRPr sz="2900"/>
            </a:lvl5pPr>
            <a:lvl6pPr marL="7380305" indent="0">
              <a:buNone/>
              <a:defRPr sz="2900"/>
            </a:lvl6pPr>
            <a:lvl7pPr marL="8856366" indent="0">
              <a:buNone/>
              <a:defRPr sz="2900"/>
            </a:lvl7pPr>
            <a:lvl8pPr marL="10332427" indent="0">
              <a:buNone/>
              <a:defRPr sz="2900"/>
            </a:lvl8pPr>
            <a:lvl9pPr marL="11808488" indent="0">
              <a:buNone/>
              <a:defRPr sz="2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8386E9-69D4-45A2-A0A2-F24724F944B2}" type="datetimeFigureOut">
              <a:rPr lang="en-US" smtClean="0"/>
              <a:t>12/7/2019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2590633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3364" y="856845"/>
            <a:ext cx="27240548" cy="3566054"/>
          </a:xfrm>
          <a:prstGeom prst="rect">
            <a:avLst/>
          </a:prstGeom>
        </p:spPr>
        <p:txBody>
          <a:bodyPr vert="horz" lIns="295212" tIns="147606" rIns="295212" bIns="14760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513364" y="4992478"/>
            <a:ext cx="27240548" cy="14120585"/>
          </a:xfrm>
          <a:prstGeom prst="rect">
            <a:avLst/>
          </a:prstGeom>
        </p:spPr>
        <p:txBody>
          <a:bodyPr vert="horz" lIns="295212" tIns="147606" rIns="295212" bIns="14760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3364" y="19831225"/>
            <a:ext cx="7062364" cy="1139156"/>
          </a:xfrm>
          <a:prstGeom prst="rect">
            <a:avLst/>
          </a:prstGeom>
        </p:spPr>
        <p:txBody>
          <a:bodyPr vert="horz" lIns="295212" tIns="147606" rIns="295212" bIns="147606" rtlCol="0" anchor="ctr"/>
          <a:lstStyle>
            <a:lvl1pPr algn="l">
              <a:defRPr sz="3900">
                <a:solidFill>
                  <a:schemeClr val="tx1">
                    <a:tint val="75000"/>
                  </a:schemeClr>
                </a:solidFill>
              </a:defRPr>
            </a:lvl1pPr>
          </a:lstStyle>
          <a:p>
            <a:fld id="{128386E9-69D4-45A2-A0A2-F24724F944B2}" type="datetimeFigureOut">
              <a:rPr lang="en-US" smtClean="0"/>
              <a:t>12/7/2019</a:t>
            </a:fld>
            <a:endParaRPr lang="en-US"/>
          </a:p>
        </p:txBody>
      </p:sp>
      <p:sp>
        <p:nvSpPr>
          <p:cNvPr id="5" name="Footer Placeholder 4"/>
          <p:cNvSpPr>
            <a:spLocks noGrp="1"/>
          </p:cNvSpPr>
          <p:nvPr>
            <p:ph type="ftr" sz="quarter" idx="3"/>
          </p:nvPr>
        </p:nvSpPr>
        <p:spPr>
          <a:xfrm>
            <a:off x="10341319" y="19831225"/>
            <a:ext cx="9584637" cy="1139156"/>
          </a:xfrm>
          <a:prstGeom prst="rect">
            <a:avLst/>
          </a:prstGeom>
        </p:spPr>
        <p:txBody>
          <a:bodyPr vert="horz" lIns="295212" tIns="147606" rIns="295212" bIns="147606" rtlCol="0" anchor="ctr"/>
          <a:lstStyle>
            <a:lvl1pPr algn="ctr">
              <a:defRPr sz="3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691547" y="19831225"/>
            <a:ext cx="7062364" cy="1139156"/>
          </a:xfrm>
          <a:prstGeom prst="rect">
            <a:avLst/>
          </a:prstGeom>
        </p:spPr>
        <p:txBody>
          <a:bodyPr vert="horz" lIns="295212" tIns="147606" rIns="295212" bIns="147606" rtlCol="0" anchor="ctr"/>
          <a:lstStyle>
            <a:lvl1pPr algn="r">
              <a:defRPr sz="3900">
                <a:solidFill>
                  <a:schemeClr val="tx1">
                    <a:tint val="75000"/>
                  </a:schemeClr>
                </a:solidFill>
              </a:defRPr>
            </a:lvl1pPr>
          </a:lstStyle>
          <a:p>
            <a:fld id="{66AC0B14-F38B-4992-BF36-8A8FB27C6ED4}" type="slidenum">
              <a:rPr lang="en-US" smtClean="0"/>
              <a:t>‹#›</a:t>
            </a:fld>
            <a:endParaRPr lang="en-US"/>
          </a:p>
        </p:txBody>
      </p:sp>
    </p:spTree>
    <p:extLst>
      <p:ext uri="{BB962C8B-B14F-4D97-AF65-F5344CB8AC3E}">
        <p14:creationId xmlns:p14="http://schemas.microsoft.com/office/powerpoint/2010/main" val="2590243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52122" rtl="0" eaLnBrk="1" latinLnBrk="0" hangingPunct="1">
        <a:spcBef>
          <a:spcPct val="0"/>
        </a:spcBef>
        <a:buNone/>
        <a:defRPr sz="14200" kern="1200">
          <a:solidFill>
            <a:schemeClr val="tx1"/>
          </a:solidFill>
          <a:latin typeface="+mj-lt"/>
          <a:ea typeface="+mj-ea"/>
          <a:cs typeface="+mj-cs"/>
        </a:defRPr>
      </a:lvl1pPr>
    </p:titleStyle>
    <p:bodyStyle>
      <a:lvl1pPr marL="1107046" indent="-1107046" algn="l" defTabSz="2952122" rtl="0" eaLnBrk="1" latinLnBrk="0" hangingPunct="1">
        <a:spcBef>
          <a:spcPct val="20000"/>
        </a:spcBef>
        <a:buFont typeface="Arial" panose="020B0604020202020204" pitchFamily="34" charset="0"/>
        <a:buChar char="•"/>
        <a:defRPr sz="10400" kern="1200">
          <a:solidFill>
            <a:schemeClr val="tx1"/>
          </a:solidFill>
          <a:latin typeface="+mn-lt"/>
          <a:ea typeface="+mn-ea"/>
          <a:cs typeface="+mn-cs"/>
        </a:defRPr>
      </a:lvl1pPr>
      <a:lvl2pPr marL="2398599" indent="-922538" algn="l" defTabSz="2952122"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2pPr>
      <a:lvl3pPr marL="3690153" indent="-738031" algn="l" defTabSz="2952122" rtl="0" eaLnBrk="1" latinLnBrk="0" hangingPunct="1">
        <a:spcBef>
          <a:spcPct val="20000"/>
        </a:spcBef>
        <a:buFont typeface="Arial" panose="020B0604020202020204" pitchFamily="34" charset="0"/>
        <a:buChar char="•"/>
        <a:defRPr sz="7700" kern="1200">
          <a:solidFill>
            <a:schemeClr val="tx1"/>
          </a:solidFill>
          <a:latin typeface="+mn-lt"/>
          <a:ea typeface="+mn-ea"/>
          <a:cs typeface="+mn-cs"/>
        </a:defRPr>
      </a:lvl3pPr>
      <a:lvl4pPr marL="5166214"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4pPr>
      <a:lvl5pPr marL="6642275"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5pPr>
      <a:lvl6pPr marL="8118336"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6pPr>
      <a:lvl7pPr marL="9594397"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7pPr>
      <a:lvl8pPr marL="11070458"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8pPr>
      <a:lvl9pPr marL="12546519"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9pPr>
    </p:bodyStyle>
    <p:otherStyle>
      <a:defPPr>
        <a:defRPr lang="en-US"/>
      </a:defPPr>
      <a:lvl1pPr marL="0" algn="l" defTabSz="2952122" rtl="0" eaLnBrk="1" latinLnBrk="0" hangingPunct="1">
        <a:defRPr sz="5800" kern="1200">
          <a:solidFill>
            <a:schemeClr val="tx1"/>
          </a:solidFill>
          <a:latin typeface="+mn-lt"/>
          <a:ea typeface="+mn-ea"/>
          <a:cs typeface="+mn-cs"/>
        </a:defRPr>
      </a:lvl1pPr>
      <a:lvl2pPr marL="1476061" algn="l" defTabSz="2952122" rtl="0" eaLnBrk="1" latinLnBrk="0" hangingPunct="1">
        <a:defRPr sz="5800" kern="1200">
          <a:solidFill>
            <a:schemeClr val="tx1"/>
          </a:solidFill>
          <a:latin typeface="+mn-lt"/>
          <a:ea typeface="+mn-ea"/>
          <a:cs typeface="+mn-cs"/>
        </a:defRPr>
      </a:lvl2pPr>
      <a:lvl3pPr marL="2952122" algn="l" defTabSz="2952122" rtl="0" eaLnBrk="1" latinLnBrk="0" hangingPunct="1">
        <a:defRPr sz="5800" kern="1200">
          <a:solidFill>
            <a:schemeClr val="tx1"/>
          </a:solidFill>
          <a:latin typeface="+mn-lt"/>
          <a:ea typeface="+mn-ea"/>
          <a:cs typeface="+mn-cs"/>
        </a:defRPr>
      </a:lvl3pPr>
      <a:lvl4pPr marL="4428183" algn="l" defTabSz="2952122" rtl="0" eaLnBrk="1" latinLnBrk="0" hangingPunct="1">
        <a:defRPr sz="5800" kern="1200">
          <a:solidFill>
            <a:schemeClr val="tx1"/>
          </a:solidFill>
          <a:latin typeface="+mn-lt"/>
          <a:ea typeface="+mn-ea"/>
          <a:cs typeface="+mn-cs"/>
        </a:defRPr>
      </a:lvl4pPr>
      <a:lvl5pPr marL="5904244" algn="l" defTabSz="2952122" rtl="0" eaLnBrk="1" latinLnBrk="0" hangingPunct="1">
        <a:defRPr sz="5800" kern="1200">
          <a:solidFill>
            <a:schemeClr val="tx1"/>
          </a:solidFill>
          <a:latin typeface="+mn-lt"/>
          <a:ea typeface="+mn-ea"/>
          <a:cs typeface="+mn-cs"/>
        </a:defRPr>
      </a:lvl5pPr>
      <a:lvl6pPr marL="7380305" algn="l" defTabSz="2952122" rtl="0" eaLnBrk="1" latinLnBrk="0" hangingPunct="1">
        <a:defRPr sz="5800" kern="1200">
          <a:solidFill>
            <a:schemeClr val="tx1"/>
          </a:solidFill>
          <a:latin typeface="+mn-lt"/>
          <a:ea typeface="+mn-ea"/>
          <a:cs typeface="+mn-cs"/>
        </a:defRPr>
      </a:lvl6pPr>
      <a:lvl7pPr marL="8856366" algn="l" defTabSz="2952122" rtl="0" eaLnBrk="1" latinLnBrk="0" hangingPunct="1">
        <a:defRPr sz="5800" kern="1200">
          <a:solidFill>
            <a:schemeClr val="tx1"/>
          </a:solidFill>
          <a:latin typeface="+mn-lt"/>
          <a:ea typeface="+mn-ea"/>
          <a:cs typeface="+mn-cs"/>
        </a:defRPr>
      </a:lvl7pPr>
      <a:lvl8pPr marL="10332427" algn="l" defTabSz="2952122" rtl="0" eaLnBrk="1" latinLnBrk="0" hangingPunct="1">
        <a:defRPr sz="5800" kern="1200">
          <a:solidFill>
            <a:schemeClr val="tx1"/>
          </a:solidFill>
          <a:latin typeface="+mn-lt"/>
          <a:ea typeface="+mn-ea"/>
          <a:cs typeface="+mn-cs"/>
        </a:defRPr>
      </a:lvl8pPr>
      <a:lvl9pPr marL="11808488" algn="l" defTabSz="2952122"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72125" y="790474"/>
            <a:ext cx="28323023" cy="198570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C</a:t>
            </a: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omputer Vision Based </a:t>
            </a:r>
            <a:r>
              <a:rPr lang="en-US"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a:t>
            </a: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nalysis of Kennedy Leonard’s Jump Shot</a:t>
            </a:r>
          </a:p>
          <a:p>
            <a:pPr algn="ctr"/>
            <a:r>
              <a:rPr lang="en-US" sz="4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Scott Baker</a:t>
            </a:r>
          </a:p>
          <a:p>
            <a:pPr algn="ctr"/>
            <a:r>
              <a:rPr lang="en-US" sz="27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Dr. </a:t>
            </a:r>
            <a:r>
              <a:rPr lang="en-US" sz="27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Brian </a:t>
            </a:r>
            <a:r>
              <a:rPr lang="en-US" sz="270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Zaharatos, </a:t>
            </a:r>
            <a:r>
              <a:rPr lang="en-US" sz="27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Department of Applied Mathematics</a:t>
            </a:r>
          </a:p>
        </p:txBody>
      </p:sp>
      <p:sp>
        <p:nvSpPr>
          <p:cNvPr id="5" name="TextBox 4"/>
          <p:cNvSpPr txBox="1"/>
          <p:nvPr/>
        </p:nvSpPr>
        <p:spPr>
          <a:xfrm>
            <a:off x="998399" y="3302122"/>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Introduction</a:t>
            </a:r>
            <a:endParaRPr lang="en-US" sz="4000" dirty="0">
              <a:effectLst>
                <a:outerShdw blurRad="38100" dist="38100" dir="2700000" algn="tl">
                  <a:srgbClr val="000000">
                    <a:alpha val="43137"/>
                  </a:srgbClr>
                </a:outerShdw>
              </a:effectLst>
            </a:endParaRPr>
          </a:p>
        </p:txBody>
      </p:sp>
      <p:sp>
        <p:nvSpPr>
          <p:cNvPr id="19" name="TextBox 18"/>
          <p:cNvSpPr txBox="1"/>
          <p:nvPr/>
        </p:nvSpPr>
        <p:spPr>
          <a:xfrm>
            <a:off x="998399" y="4233659"/>
            <a:ext cx="7093893" cy="6021470"/>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A common question for basketball players is</a:t>
            </a:r>
          </a:p>
          <a:p>
            <a:r>
              <a:rPr lang="en-US" sz="2700" b="1" dirty="0">
                <a:latin typeface="Times New Roman" panose="02020603050405020304" pitchFamily="18" charset="0"/>
                <a:cs typeface="Times New Roman" panose="02020603050405020304" pitchFamily="18" charset="0"/>
              </a:rPr>
              <a:t>how good is my shot?</a:t>
            </a:r>
            <a:endParaRPr lang="en-US" sz="2700" dirty="0">
              <a:latin typeface="Times New Roman" panose="02020603050405020304" pitchFamily="18" charset="0"/>
              <a:cs typeface="Times New Roman" panose="02020603050405020304" pitchFamily="18" charset="0"/>
            </a:endParaRPr>
          </a:p>
          <a:p>
            <a:r>
              <a:rPr lang="en-US" sz="2700" dirty="0">
                <a:latin typeface="Times New Roman" panose="02020603050405020304" pitchFamily="18" charset="0"/>
                <a:cs typeface="Times New Roman" panose="02020603050405020304" pitchFamily="18" charset="0"/>
              </a:rPr>
              <a:t>This project attempts to answer this question for Kennedy Leonard [1], Colorado’s all-time assists leader in Women’s Basketball. Using techniques from computer vision and data science, the goal of this project is to accurately model the differences between Leonard’s made and missed shots. Collecting tracking data involves a modified k-means segmentation algorithm [2]. Analysis of the tracking data uses polynomial regression. </a:t>
            </a:r>
            <a:endParaRPr lang="en-US" sz="2700" dirty="0">
              <a:latin typeface="Times New Roman" panose="02020603050405020304" pitchFamily="18" charset="0"/>
              <a:cs typeface="Times New Roman" panose="02020603050405020304" pitchFamily="18" charset="0"/>
            </a:endParaRPr>
          </a:p>
          <a:p>
            <a:endParaRPr lang="en-US" sz="2700" dirty="0">
              <a:latin typeface="Times New Roman" panose="02020603050405020304" pitchFamily="18" charset="0"/>
              <a:cs typeface="Times New Roman" panose="02020603050405020304" pitchFamily="18" charset="0"/>
            </a:endParaRPr>
          </a:p>
          <a:p>
            <a:pPr algn="ctr"/>
            <a:endParaRPr lang="en-US" sz="2400" dirty="0">
              <a:latin typeface="Times New Roman" panose="02020603050405020304" pitchFamily="18" charset="0"/>
              <a:cs typeface="Times New Roman" panose="02020603050405020304" pitchFamily="18" charset="0"/>
            </a:endParaRPr>
          </a:p>
          <a:p>
            <a:pPr marL="576586" indent="-576586" algn="ctr">
              <a:buFont typeface="Arial" panose="020B0604020202020204" pitchFamily="34" charset="0"/>
              <a:buChar char="•"/>
            </a:pPr>
            <a:endParaRPr lang="en-US" sz="2700" dirty="0">
              <a:latin typeface="Times New Roman" panose="02020603050405020304" pitchFamily="18" charset="0"/>
              <a:cs typeface="Times New Roman" panose="02020603050405020304" pitchFamily="18" charset="0"/>
            </a:endParaRPr>
          </a:p>
        </p:txBody>
      </p:sp>
      <p:sp>
        <p:nvSpPr>
          <p:cNvPr id="20" name="TextBox 19"/>
          <p:cNvSpPr txBox="1"/>
          <p:nvPr/>
        </p:nvSpPr>
        <p:spPr>
          <a:xfrm>
            <a:off x="992124" y="10302191"/>
            <a:ext cx="7093893" cy="2555093"/>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The first stage in collection involved taking 41 videos of Leonard shooting the basketball. These videos were broken down into frames and processed using a k-means segmentation with two steps. First, a motion-based filter is applied to “zoom in” on the ball. </a:t>
            </a:r>
          </a:p>
        </p:txBody>
      </p:sp>
      <p:sp>
        <p:nvSpPr>
          <p:cNvPr id="33" name="TextBox 32"/>
          <p:cNvSpPr txBox="1"/>
          <p:nvPr/>
        </p:nvSpPr>
        <p:spPr>
          <a:xfrm>
            <a:off x="22280077" y="4110868"/>
            <a:ext cx="6967873" cy="2139594"/>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One application of this model is to predict Leonard’s mid-shot shooting percentage based on previous data [1].</a:t>
            </a:r>
          </a:p>
          <a:p>
            <a:endParaRPr lang="en-US" sz="2700" dirty="0">
              <a:latin typeface="Times New Roman" panose="02020603050405020304" pitchFamily="18" charset="0"/>
              <a:cs typeface="Times New Roman" panose="02020603050405020304" pitchFamily="18" charset="0"/>
            </a:endParaRPr>
          </a:p>
          <a:p>
            <a:endParaRPr lang="en-US" sz="2700" dirty="0">
              <a:latin typeface="Times New Roman" panose="02020603050405020304" pitchFamily="18" charset="0"/>
              <a:cs typeface="Times New Roman" panose="02020603050405020304" pitchFamily="18" charset="0"/>
            </a:endParaRPr>
          </a:p>
        </p:txBody>
      </p:sp>
      <p:sp>
        <p:nvSpPr>
          <p:cNvPr id="34" name="TextBox 33"/>
          <p:cNvSpPr txBox="1"/>
          <p:nvPr/>
        </p:nvSpPr>
        <p:spPr>
          <a:xfrm>
            <a:off x="22287633" y="10606436"/>
            <a:ext cx="6967873" cy="5463581"/>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Two critical elements of this process:</a:t>
            </a:r>
          </a:p>
          <a:p>
            <a:pPr marL="384391" indent="-384391">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A</a:t>
            </a:r>
            <a:r>
              <a:rPr lang="en-US" sz="2700" dirty="0">
                <a:latin typeface="Times New Roman" panose="02020603050405020304" pitchFamily="18" charset="0"/>
                <a:cs typeface="Times New Roman" panose="02020603050405020304" pitchFamily="18" charset="0"/>
              </a:rPr>
              <a:t>ccuracy adjustment based on k-means diagnostics to identify outliers</a:t>
            </a:r>
          </a:p>
          <a:p>
            <a:pPr marL="384391" indent="-384391">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Identification of the basketball hoop pixel-location for each video in order to transform data into relative location</a:t>
            </a:r>
            <a:endParaRPr lang="en-US" sz="2700" dirty="0">
              <a:latin typeface="Times New Roman" panose="02020603050405020304" pitchFamily="18" charset="0"/>
              <a:cs typeface="Times New Roman" panose="02020603050405020304" pitchFamily="18" charset="0"/>
            </a:endParaRPr>
          </a:p>
          <a:p>
            <a:r>
              <a:rPr lang="en-US" sz="2700" dirty="0">
                <a:latin typeface="Times New Roman" panose="02020603050405020304" pitchFamily="18" charset="0"/>
                <a:cs typeface="Times New Roman" panose="02020603050405020304" pitchFamily="18" charset="0"/>
              </a:rPr>
              <a:t>Sources of error:</a:t>
            </a:r>
          </a:p>
          <a:p>
            <a:pPr marL="384391" indent="-384391">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Deterministic nature of modified k-means algorithm</a:t>
            </a:r>
          </a:p>
          <a:p>
            <a:pPr marL="384391" indent="-384391">
              <a:buFont typeface="Arial" panose="020B0604020202020204" pitchFamily="34" charset="0"/>
              <a:buChar char="•"/>
            </a:pPr>
            <a:r>
              <a:rPr lang="en-US" sz="2700" dirty="0">
                <a:latin typeface="Times New Roman" panose="02020603050405020304" pitchFamily="18" charset="0"/>
                <a:cs typeface="Times New Roman" panose="02020603050405020304" pitchFamily="18" charset="0"/>
              </a:rPr>
              <a:t>Slight camera movements over the sequence of frames</a:t>
            </a:r>
          </a:p>
          <a:p>
            <a:pPr marL="384391" indent="-384391">
              <a:buFont typeface="Arial" panose="020B0604020202020204" pitchFamily="34" charset="0"/>
              <a:buChar char="•"/>
            </a:pPr>
            <a:endParaRPr lang="en-US" sz="2700" dirty="0">
              <a:latin typeface="Times New Roman" panose="02020603050405020304" pitchFamily="18" charset="0"/>
              <a:cs typeface="Times New Roman" panose="02020603050405020304" pitchFamily="18" charset="0"/>
            </a:endParaRPr>
          </a:p>
          <a:p>
            <a:pPr marL="384391" indent="-384391">
              <a:buFont typeface="Arial" panose="020B0604020202020204" pitchFamily="34" charset="0"/>
              <a:buChar char="•"/>
            </a:pPr>
            <a:endParaRPr lang="en-US" sz="27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22287633" y="16037855"/>
            <a:ext cx="7073289" cy="2632037"/>
          </a:xfrm>
          <a:prstGeom prst="rect">
            <a:avLst/>
          </a:prstGeom>
          <a:noFill/>
        </p:spPr>
        <p:txBody>
          <a:bodyPr wrap="square" lIns="61503" tIns="30751" rIns="61503" bIns="30751" rtlCol="0">
            <a:spAutoFit/>
          </a:bodyPr>
          <a:lstStyle/>
          <a:p>
            <a:pPr marL="615025" indent="-922538"/>
            <a:r>
              <a:rPr lang="en-US" sz="1600" dirty="0"/>
              <a:t>[1] “Kennedy </a:t>
            </a:r>
            <a:r>
              <a:rPr lang="en-US" sz="1600" dirty="0"/>
              <a:t>Leonard.” </a:t>
            </a:r>
            <a:r>
              <a:rPr lang="en-US" sz="1600" i="1" dirty="0"/>
              <a:t>University of Colorado Athletics</a:t>
            </a:r>
            <a:r>
              <a:rPr lang="en-US" sz="1600" dirty="0"/>
              <a:t>, cubuffs.com/</a:t>
            </a:r>
            <a:r>
              <a:rPr lang="en-US" sz="1600" dirty="0" err="1"/>
              <a:t>roster.aspx?rp_id</a:t>
            </a:r>
            <a:r>
              <a:rPr lang="en-US" sz="1600" dirty="0"/>
              <a:t>=11879</a:t>
            </a:r>
            <a:r>
              <a:rPr lang="en-US" sz="1600" dirty="0"/>
              <a:t>.</a:t>
            </a:r>
          </a:p>
          <a:p>
            <a:pPr marL="615025" indent="-922538"/>
            <a:endParaRPr lang="en-US" sz="1600" dirty="0"/>
          </a:p>
          <a:p>
            <a:pPr marL="615025" indent="-922538"/>
            <a:r>
              <a:rPr lang="en-US" sz="1600" dirty="0"/>
              <a:t>[2] Forsyth</a:t>
            </a:r>
            <a:r>
              <a:rPr lang="en-US" sz="1600" dirty="0"/>
              <a:t>, David A., and Jean Ponce. </a:t>
            </a:r>
            <a:r>
              <a:rPr lang="en-US" sz="1600" i="1" dirty="0"/>
              <a:t>Computer Vision: A Modern Approach</a:t>
            </a:r>
            <a:r>
              <a:rPr lang="en-US" sz="1600" dirty="0"/>
              <a:t>. 2nd ed., Pearson Education, 2015.</a:t>
            </a:r>
          </a:p>
          <a:p>
            <a:pPr marL="615025" indent="-922538"/>
            <a:endParaRPr lang="en-US" sz="1600" dirty="0"/>
          </a:p>
          <a:p>
            <a:pPr marL="615025" indent="-922538"/>
            <a:r>
              <a:rPr lang="en-US" sz="1600" dirty="0"/>
              <a:t>[3] </a:t>
            </a:r>
            <a:r>
              <a:rPr lang="en-US" sz="1600" dirty="0"/>
              <a:t>Faraway, Julian James. </a:t>
            </a:r>
            <a:r>
              <a:rPr lang="en-US" sz="1600" i="1" dirty="0"/>
              <a:t>Linear Models with R</a:t>
            </a:r>
            <a:r>
              <a:rPr lang="en-US" sz="1600" dirty="0"/>
              <a:t>. Chapman &amp; Hall/CRC, 2015.</a:t>
            </a:r>
          </a:p>
          <a:p>
            <a:pPr marL="615025" indent="-922538"/>
            <a:endParaRPr lang="en-US" sz="1600" dirty="0"/>
          </a:p>
          <a:p>
            <a:pPr indent="-307513"/>
            <a:endParaRPr lang="en-US" sz="1600" dirty="0"/>
          </a:p>
          <a:p>
            <a:endParaRPr lang="en-US" sz="1600" dirty="0"/>
          </a:p>
          <a:p>
            <a:endParaRPr lang="en-US" sz="700"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82" t="1746" r="1245" b="6147"/>
          <a:stretch/>
        </p:blipFill>
        <p:spPr>
          <a:xfrm>
            <a:off x="8558944" y="2914575"/>
            <a:ext cx="13084291" cy="6825926"/>
          </a:xfrm>
          <a:prstGeom prst="rect">
            <a:avLst/>
          </a:prstGeom>
        </p:spPr>
      </p:pic>
      <p:sp>
        <p:nvSpPr>
          <p:cNvPr id="36" name="TextBox 35"/>
          <p:cNvSpPr txBox="1"/>
          <p:nvPr/>
        </p:nvSpPr>
        <p:spPr>
          <a:xfrm>
            <a:off x="998399" y="9410421"/>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Computer Vision</a:t>
            </a:r>
            <a:endParaRPr lang="en-US" sz="4000" dirty="0">
              <a:effectLst>
                <a:outerShdw blurRad="38100" dist="38100" dir="2700000" algn="tl">
                  <a:srgbClr val="000000">
                    <a:alpha val="43137"/>
                  </a:srgbClr>
                </a:outerShdw>
              </a:effectLst>
            </a:endParaRPr>
          </a:p>
        </p:txBody>
      </p:sp>
      <p:sp>
        <p:nvSpPr>
          <p:cNvPr id="37" name="TextBox 36"/>
          <p:cNvSpPr txBox="1"/>
          <p:nvPr/>
        </p:nvSpPr>
        <p:spPr>
          <a:xfrm>
            <a:off x="22172881" y="3302120"/>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Prediction</a:t>
            </a:r>
            <a:endParaRPr lang="en-US" sz="4000" dirty="0">
              <a:effectLst>
                <a:outerShdw blurRad="38100" dist="38100" dir="2700000" algn="tl">
                  <a:srgbClr val="000000">
                    <a:alpha val="43137"/>
                  </a:srgbClr>
                </a:outerShdw>
              </a:effectLst>
            </a:endParaRPr>
          </a:p>
        </p:txBody>
      </p:sp>
      <p:sp>
        <p:nvSpPr>
          <p:cNvPr id="39" name="TextBox 38"/>
          <p:cNvSpPr txBox="1"/>
          <p:nvPr/>
        </p:nvSpPr>
        <p:spPr>
          <a:xfrm>
            <a:off x="8591493" y="9925048"/>
            <a:ext cx="13051742"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Models</a:t>
            </a:r>
            <a:endParaRPr lang="en-US" sz="4000" dirty="0">
              <a:effectLst>
                <a:outerShdw blurRad="38100" dist="38100" dir="2700000" algn="tl">
                  <a:srgbClr val="000000">
                    <a:alpha val="43137"/>
                  </a:srgbClr>
                </a:outerShdw>
              </a:effectLst>
            </a:endParaRPr>
          </a:p>
        </p:txBody>
      </p:sp>
      <p:sp>
        <p:nvSpPr>
          <p:cNvPr id="40" name="TextBox 39"/>
          <p:cNvSpPr txBox="1"/>
          <p:nvPr/>
        </p:nvSpPr>
        <p:spPr>
          <a:xfrm>
            <a:off x="15812047" y="9260384"/>
            <a:ext cx="5682173" cy="308324"/>
          </a:xfrm>
          <a:prstGeom prst="rect">
            <a:avLst/>
          </a:prstGeom>
          <a:solidFill>
            <a:schemeClr val="tx1"/>
          </a:solidFill>
          <a:ln w="76200">
            <a:solidFill>
              <a:schemeClr val="bg1"/>
            </a:solid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1600" dirty="0">
                <a:solidFill>
                  <a:schemeClr val="bg1"/>
                </a:solidFill>
                <a:effectLst>
                  <a:outerShdw blurRad="38100" dist="38100" dir="2700000" algn="tl">
                    <a:srgbClr val="000000">
                      <a:alpha val="43137"/>
                    </a:srgbClr>
                  </a:outerShdw>
                </a:effectLst>
              </a:rPr>
              <a:t>A visualization of Leonard’s made and missed shots</a:t>
            </a:r>
            <a:endParaRPr lang="en-US" sz="1600" dirty="0">
              <a:solidFill>
                <a:schemeClr val="bg1"/>
              </a:solidFill>
              <a:effectLst>
                <a:outerShdw blurRad="38100" dist="38100" dir="2700000" algn="tl">
                  <a:srgbClr val="000000">
                    <a:alpha val="43137"/>
                  </a:srgbClr>
                </a:outerShdw>
              </a:effectLst>
            </a:endParaRPr>
          </a:p>
        </p:txBody>
      </p:sp>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13195" t="11241" r="9600" b="14313"/>
          <a:stretch/>
        </p:blipFill>
        <p:spPr>
          <a:xfrm>
            <a:off x="1996406" y="12984927"/>
            <a:ext cx="5304931" cy="2418277"/>
          </a:xfrm>
          <a:prstGeom prst="rect">
            <a:avLst/>
          </a:prstGeom>
        </p:spPr>
      </p:pic>
      <p:sp>
        <p:nvSpPr>
          <p:cNvPr id="42" name="TextBox 41"/>
          <p:cNvSpPr txBox="1"/>
          <p:nvPr/>
        </p:nvSpPr>
        <p:spPr>
          <a:xfrm>
            <a:off x="950165" y="19616358"/>
            <a:ext cx="7093893" cy="893099"/>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The highest scoring cluster center coordinate locations were recorded for 5-8 frames per video.</a:t>
            </a:r>
          </a:p>
        </p:txBody>
      </p:sp>
      <p:pic>
        <p:nvPicPr>
          <p:cNvPr id="11" name="Picture 10"/>
          <p:cNvPicPr>
            <a:picLocks noChangeAspect="1"/>
          </p:cNvPicPr>
          <p:nvPr/>
        </p:nvPicPr>
        <p:blipFill rotWithShape="1">
          <a:blip r:embed="rId4" cstate="print">
            <a:extLst>
              <a:ext uri="{28A0092B-C50C-407E-A947-70E740481C1C}">
                <a14:useLocalDpi xmlns:a14="http://schemas.microsoft.com/office/drawing/2010/main" val="0"/>
              </a:ext>
            </a:extLst>
          </a:blip>
          <a:srcRect l="13121" t="11136" r="9403" b="14740"/>
          <a:stretch/>
        </p:blipFill>
        <p:spPr>
          <a:xfrm>
            <a:off x="1858372" y="16839700"/>
            <a:ext cx="5373947" cy="2430594"/>
          </a:xfrm>
          <a:prstGeom prst="rect">
            <a:avLst/>
          </a:prstGeom>
        </p:spPr>
      </p:pic>
      <p:sp>
        <p:nvSpPr>
          <p:cNvPr id="43" name="TextBox 42"/>
          <p:cNvSpPr txBox="1"/>
          <p:nvPr/>
        </p:nvSpPr>
        <p:spPr>
          <a:xfrm>
            <a:off x="1101925" y="15738459"/>
            <a:ext cx="7093893" cy="893099"/>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Second, the clustering is oriented towards the color of the ball:</a:t>
            </a:r>
          </a:p>
        </p:txBody>
      </p:sp>
      <p:sp>
        <p:nvSpPr>
          <p:cNvPr id="44" name="TextBox 43"/>
          <p:cNvSpPr txBox="1"/>
          <p:nvPr/>
        </p:nvSpPr>
        <p:spPr>
          <a:xfrm>
            <a:off x="8591493" y="10747691"/>
            <a:ext cx="6104531" cy="2555093"/>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A generalized least-squares polynomial regression [3] model with weighting to account for non-constant variance was fit using ball locations from segmentation and the classifications ‘make’, ‘miss short’, and ‘miss long’: </a:t>
            </a:r>
          </a:p>
        </p:txBody>
      </p:sp>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641577" y="16783096"/>
            <a:ext cx="5924921" cy="4188402"/>
          </a:xfrm>
          <a:prstGeom prst="rect">
            <a:avLst/>
          </a:prstGeom>
        </p:spPr>
      </p:pic>
      <p:pic>
        <p:nvPicPr>
          <p:cNvPr id="47" name="Picture 46"/>
          <p:cNvPicPr>
            <a:picLocks noChangeAspect="1"/>
          </p:cNvPicPr>
          <p:nvPr/>
        </p:nvPicPr>
        <p:blipFill rotWithShape="1">
          <a:blip r:embed="rId6">
            <a:extLst>
              <a:ext uri="{28A0092B-C50C-407E-A947-70E740481C1C}">
                <a14:useLocalDpi xmlns:a14="http://schemas.microsoft.com/office/drawing/2010/main" val="0"/>
              </a:ext>
            </a:extLst>
          </a:blip>
          <a:srcRect l="48745" t="44503" r="21999" b="46997"/>
          <a:stretch/>
        </p:blipFill>
        <p:spPr>
          <a:xfrm>
            <a:off x="9765321" y="18770037"/>
            <a:ext cx="4624167" cy="663458"/>
          </a:xfrm>
          <a:prstGeom prst="rect">
            <a:avLst/>
          </a:prstGeom>
        </p:spPr>
      </p:pic>
      <p:sp>
        <p:nvSpPr>
          <p:cNvPr id="53" name="TextBox 52"/>
          <p:cNvSpPr txBox="1"/>
          <p:nvPr/>
        </p:nvSpPr>
        <p:spPr>
          <a:xfrm>
            <a:off x="8585218" y="16953373"/>
            <a:ext cx="7093893" cy="1724096"/>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This model had all significant terms. However,</a:t>
            </a:r>
          </a:p>
          <a:p>
            <a:r>
              <a:rPr lang="en-US" sz="2700" dirty="0">
                <a:latin typeface="Times New Roman" panose="02020603050405020304" pitchFamily="18" charset="0"/>
                <a:cs typeface="Times New Roman" panose="02020603050405020304" pitchFamily="18" charset="0"/>
              </a:rPr>
              <a:t>a</a:t>
            </a:r>
            <a:r>
              <a:rPr lang="en-US" sz="2700" dirty="0">
                <a:latin typeface="Times New Roman" panose="02020603050405020304" pitchFamily="18" charset="0"/>
                <a:cs typeface="Times New Roman" panose="02020603050405020304" pitchFamily="18" charset="0"/>
              </a:rPr>
              <a:t> model using ball locations and a single tag as ‘make’ or ‘miss’ resulted in insignificant classification and interaction terms:</a:t>
            </a:r>
          </a:p>
        </p:txBody>
      </p:sp>
      <p:pic>
        <p:nvPicPr>
          <p:cNvPr id="14" name="Picture 1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520172" y="10705239"/>
            <a:ext cx="7123063" cy="5035384"/>
          </a:xfrm>
          <a:prstGeom prst="rect">
            <a:avLst/>
          </a:prstGeom>
        </p:spPr>
      </p:pic>
      <p:pic>
        <p:nvPicPr>
          <p:cNvPr id="17" name="Picture 16"/>
          <p:cNvPicPr>
            <a:picLocks noChangeAspect="1"/>
          </p:cNvPicPr>
          <p:nvPr/>
        </p:nvPicPr>
        <p:blipFill rotWithShape="1">
          <a:blip r:embed="rId8" cstate="print">
            <a:extLst>
              <a:ext uri="{28A0092B-C50C-407E-A947-70E740481C1C}">
                <a14:useLocalDpi xmlns:a14="http://schemas.microsoft.com/office/drawing/2010/main" val="0"/>
              </a:ext>
            </a:extLst>
          </a:blip>
          <a:srcRect l="21700" r="5681" b="93464"/>
          <a:stretch/>
        </p:blipFill>
        <p:spPr>
          <a:xfrm>
            <a:off x="8785447" y="15751791"/>
            <a:ext cx="12631284" cy="636943"/>
          </a:xfrm>
          <a:prstGeom prst="rect">
            <a:avLst/>
          </a:prstGeom>
          <a:ln w="76200">
            <a:solidFill>
              <a:schemeClr val="tx1"/>
            </a:solidFill>
          </a:ln>
        </p:spPr>
      </p:pic>
      <p:pic>
        <p:nvPicPr>
          <p:cNvPr id="56" name="Picture 55"/>
          <p:cNvPicPr>
            <a:picLocks noChangeAspect="1"/>
          </p:cNvPicPr>
          <p:nvPr/>
        </p:nvPicPr>
        <p:blipFill rotWithShape="1">
          <a:blip r:embed="rId8" cstate="print">
            <a:extLst>
              <a:ext uri="{28A0092B-C50C-407E-A947-70E740481C1C}">
                <a14:useLocalDpi xmlns:a14="http://schemas.microsoft.com/office/drawing/2010/main" val="0"/>
              </a:ext>
            </a:extLst>
          </a:blip>
          <a:srcRect t="35547" r="84181" b="28907"/>
          <a:stretch/>
        </p:blipFill>
        <p:spPr>
          <a:xfrm>
            <a:off x="12076527" y="13372704"/>
            <a:ext cx="1471326" cy="1852409"/>
          </a:xfrm>
          <a:prstGeom prst="rect">
            <a:avLst/>
          </a:prstGeom>
        </p:spPr>
      </p:pic>
      <p:pic>
        <p:nvPicPr>
          <p:cNvPr id="57" name="Picture 56"/>
          <p:cNvPicPr>
            <a:picLocks noChangeAspect="1"/>
          </p:cNvPicPr>
          <p:nvPr/>
        </p:nvPicPr>
        <p:blipFill rotWithShape="1">
          <a:blip r:embed="rId8" cstate="print">
            <a:extLst>
              <a:ext uri="{28A0092B-C50C-407E-A947-70E740481C1C}">
                <a14:useLocalDpi xmlns:a14="http://schemas.microsoft.com/office/drawing/2010/main" val="0"/>
              </a:ext>
            </a:extLst>
          </a:blip>
          <a:srcRect t="7595" r="70438" b="64002"/>
          <a:stretch/>
        </p:blipFill>
        <p:spPr>
          <a:xfrm>
            <a:off x="8558944" y="13372704"/>
            <a:ext cx="3517583" cy="1893485"/>
          </a:xfrm>
          <a:prstGeom prst="rect">
            <a:avLst/>
          </a:prstGeom>
        </p:spPr>
      </p:pic>
      <p:pic>
        <p:nvPicPr>
          <p:cNvPr id="58" name="Picture 57"/>
          <p:cNvPicPr>
            <a:picLocks noChangeAspect="1"/>
          </p:cNvPicPr>
          <p:nvPr/>
        </p:nvPicPr>
        <p:blipFill rotWithShape="1">
          <a:blip r:embed="rId8" cstate="print">
            <a:extLst>
              <a:ext uri="{28A0092B-C50C-407E-A947-70E740481C1C}">
                <a14:useLocalDpi xmlns:a14="http://schemas.microsoft.com/office/drawing/2010/main" val="0"/>
              </a:ext>
            </a:extLst>
          </a:blip>
          <a:srcRect t="70650" r="85660"/>
          <a:stretch/>
        </p:blipFill>
        <p:spPr>
          <a:xfrm>
            <a:off x="13555005" y="13366232"/>
            <a:ext cx="1366231" cy="1566722"/>
          </a:xfrm>
          <a:prstGeom prst="rect">
            <a:avLst/>
          </a:prstGeom>
        </p:spPr>
      </p:pic>
      <p:pic>
        <p:nvPicPr>
          <p:cNvPr id="59" name="Picture 58"/>
          <p:cNvPicPr>
            <a:picLocks noChangeAspect="1"/>
          </p:cNvPicPr>
          <p:nvPr/>
        </p:nvPicPr>
        <p:blipFill rotWithShape="1">
          <a:blip r:embed="rId6">
            <a:extLst>
              <a:ext uri="{28A0092B-C50C-407E-A947-70E740481C1C}">
                <a14:useLocalDpi xmlns:a14="http://schemas.microsoft.com/office/drawing/2010/main" val="0"/>
              </a:ext>
            </a:extLst>
          </a:blip>
          <a:srcRect l="85505" t="44503" r="11899" b="46997"/>
          <a:stretch/>
        </p:blipFill>
        <p:spPr>
          <a:xfrm>
            <a:off x="14464866" y="18770037"/>
            <a:ext cx="410350" cy="663458"/>
          </a:xfrm>
          <a:prstGeom prst="rect">
            <a:avLst/>
          </a:prstGeom>
        </p:spPr>
      </p:pic>
      <p:pic>
        <p:nvPicPr>
          <p:cNvPr id="18" name="Picture 17"/>
          <p:cNvPicPr>
            <a:picLocks noChangeAspect="1"/>
          </p:cNvPicPr>
          <p:nvPr/>
        </p:nvPicPr>
        <p:blipFill rotWithShape="1">
          <a:blip r:embed="rId9" cstate="print">
            <a:extLst>
              <a:ext uri="{28A0092B-C50C-407E-A947-70E740481C1C}">
                <a14:useLocalDpi xmlns:a14="http://schemas.microsoft.com/office/drawing/2010/main" val="0"/>
              </a:ext>
            </a:extLst>
          </a:blip>
          <a:srcRect l="3223" t="1822" r="1091" b="3647"/>
          <a:stretch/>
        </p:blipFill>
        <p:spPr>
          <a:xfrm>
            <a:off x="22280077" y="5590929"/>
            <a:ext cx="3440882" cy="1830504"/>
          </a:xfrm>
          <a:prstGeom prst="rect">
            <a:avLst/>
          </a:prstGeom>
        </p:spPr>
      </p:pic>
      <p:pic>
        <p:nvPicPr>
          <p:cNvPr id="21" name="Picture 20"/>
          <p:cNvPicPr>
            <a:picLocks noChangeAspect="1"/>
          </p:cNvPicPr>
          <p:nvPr/>
        </p:nvPicPr>
        <p:blipFill rotWithShape="1">
          <a:blip r:embed="rId10" cstate="print">
            <a:extLst>
              <a:ext uri="{28A0092B-C50C-407E-A947-70E740481C1C}">
                <a14:useLocalDpi xmlns:a14="http://schemas.microsoft.com/office/drawing/2010/main" val="0"/>
              </a:ext>
            </a:extLst>
          </a:blip>
          <a:srcRect l="3286" t="1551" r="1028" b="5333"/>
          <a:stretch/>
        </p:blipFill>
        <p:spPr>
          <a:xfrm>
            <a:off x="25661247" y="5590929"/>
            <a:ext cx="3493169" cy="1830503"/>
          </a:xfrm>
          <a:prstGeom prst="rect">
            <a:avLst/>
          </a:prstGeom>
        </p:spPr>
      </p:pic>
      <p:pic>
        <p:nvPicPr>
          <p:cNvPr id="23" name="Picture 22"/>
          <p:cNvPicPr>
            <a:picLocks noChangeAspect="1"/>
          </p:cNvPicPr>
          <p:nvPr/>
        </p:nvPicPr>
        <p:blipFill rotWithShape="1">
          <a:blip r:embed="rId11" cstate="print">
            <a:extLst>
              <a:ext uri="{28A0092B-C50C-407E-A947-70E740481C1C}">
                <a14:useLocalDpi xmlns:a14="http://schemas.microsoft.com/office/drawing/2010/main" val="0"/>
              </a:ext>
            </a:extLst>
          </a:blip>
          <a:srcRect l="3300" t="1919" r="1246" b="4359"/>
          <a:stretch/>
        </p:blipFill>
        <p:spPr>
          <a:xfrm>
            <a:off x="22279557" y="7420047"/>
            <a:ext cx="3425951" cy="1811337"/>
          </a:xfrm>
          <a:prstGeom prst="rect">
            <a:avLst/>
          </a:prstGeom>
        </p:spPr>
      </p:pic>
      <p:pic>
        <p:nvPicPr>
          <p:cNvPr id="25" name="Picture 24"/>
          <p:cNvPicPr>
            <a:picLocks noChangeAspect="1"/>
          </p:cNvPicPr>
          <p:nvPr/>
        </p:nvPicPr>
        <p:blipFill rotWithShape="1">
          <a:blip r:embed="rId12" cstate="print">
            <a:extLst>
              <a:ext uri="{28A0092B-C50C-407E-A947-70E740481C1C}">
                <a14:useLocalDpi xmlns:a14="http://schemas.microsoft.com/office/drawing/2010/main" val="0"/>
              </a:ext>
            </a:extLst>
          </a:blip>
          <a:srcRect l="3139" t="2151" r="1253" b="4194"/>
          <a:stretch/>
        </p:blipFill>
        <p:spPr>
          <a:xfrm>
            <a:off x="25672693" y="7416923"/>
            <a:ext cx="3494820" cy="1843461"/>
          </a:xfrm>
          <a:prstGeom prst="rect">
            <a:avLst/>
          </a:prstGeom>
        </p:spPr>
      </p:pic>
      <p:sp>
        <p:nvSpPr>
          <p:cNvPr id="26" name="Rectangle 25"/>
          <p:cNvSpPr/>
          <p:nvPr/>
        </p:nvSpPr>
        <p:spPr>
          <a:xfrm>
            <a:off x="22249435" y="5590930"/>
            <a:ext cx="6918078" cy="366945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1503" tIns="30751" rIns="61503" bIns="30751" rtlCol="0" anchor="ctr"/>
          <a:lstStyle/>
          <a:p>
            <a:pPr algn="ctr"/>
            <a:endParaRPr lang="en-US"/>
          </a:p>
        </p:txBody>
      </p:sp>
      <p:sp>
        <p:nvSpPr>
          <p:cNvPr id="65" name="TextBox 64"/>
          <p:cNvSpPr txBox="1"/>
          <p:nvPr/>
        </p:nvSpPr>
        <p:spPr>
          <a:xfrm>
            <a:off x="22217067" y="9634954"/>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Remarks</a:t>
            </a:r>
            <a:endParaRPr lang="en-US" sz="4000" dirty="0">
              <a:effectLst>
                <a:outerShdw blurRad="38100" dist="38100" dir="2700000" algn="tl">
                  <a:srgbClr val="000000">
                    <a:alpha val="43137"/>
                  </a:srgbClr>
                </a:outerShdw>
              </a:effectLst>
            </a:endParaRPr>
          </a:p>
        </p:txBody>
      </p:sp>
      <p:sp>
        <p:nvSpPr>
          <p:cNvPr id="66" name="TextBox 65"/>
          <p:cNvSpPr txBox="1"/>
          <p:nvPr/>
        </p:nvSpPr>
        <p:spPr>
          <a:xfrm>
            <a:off x="22249435" y="15207558"/>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References</a:t>
            </a:r>
            <a:endParaRPr lang="en-US" sz="4000" dirty="0">
              <a:effectLst>
                <a:outerShdw blurRad="38100" dist="38100" dir="2700000" algn="tl">
                  <a:srgbClr val="000000">
                    <a:alpha val="43137"/>
                  </a:srgbClr>
                </a:outerShdw>
              </a:effectLst>
            </a:endParaRPr>
          </a:p>
        </p:txBody>
      </p:sp>
      <p:sp>
        <p:nvSpPr>
          <p:cNvPr id="67" name="TextBox 66"/>
          <p:cNvSpPr txBox="1"/>
          <p:nvPr/>
        </p:nvSpPr>
        <p:spPr>
          <a:xfrm>
            <a:off x="22265113" y="18195707"/>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Acknowledgements</a:t>
            </a:r>
            <a:endParaRPr lang="en-US" sz="4000" dirty="0">
              <a:effectLst>
                <a:outerShdw blurRad="38100" dist="38100" dir="2700000" algn="tl">
                  <a:srgbClr val="000000">
                    <a:alpha val="43137"/>
                  </a:srgbClr>
                </a:outerShdw>
              </a:effectLst>
            </a:endParaRPr>
          </a:p>
        </p:txBody>
      </p:sp>
      <p:sp>
        <p:nvSpPr>
          <p:cNvPr id="69" name="TextBox 68"/>
          <p:cNvSpPr txBox="1"/>
          <p:nvPr/>
        </p:nvSpPr>
        <p:spPr>
          <a:xfrm>
            <a:off x="22260192" y="18919898"/>
            <a:ext cx="6894224" cy="1093154"/>
          </a:xfrm>
          <a:prstGeom prst="rect">
            <a:avLst/>
          </a:prstGeom>
          <a:noFill/>
        </p:spPr>
        <p:txBody>
          <a:bodyPr wrap="square" lIns="61503" tIns="30751" rIns="61503" bIns="30751" rtlCol="0">
            <a:spAutoFit/>
          </a:bodyPr>
          <a:lstStyle/>
          <a:p>
            <a:pPr marL="615025" indent="-922538">
              <a:buFont typeface="Arial" panose="020B0604020202020204" pitchFamily="34" charset="0"/>
              <a:buChar char="•"/>
            </a:pPr>
            <a:endParaRPr lang="en-US" sz="1600" dirty="0"/>
          </a:p>
          <a:p>
            <a:pPr indent="-307513">
              <a:buFont typeface="Arial" panose="020B0604020202020204" pitchFamily="34" charset="0"/>
              <a:buChar char="•"/>
            </a:pPr>
            <a:endParaRPr lang="en-US" sz="1600" dirty="0"/>
          </a:p>
          <a:p>
            <a:pPr marL="230635" indent="-230635">
              <a:buFont typeface="Arial" panose="020B0604020202020204" pitchFamily="34" charset="0"/>
              <a:buChar char="•"/>
            </a:pPr>
            <a:endParaRPr lang="en-US" sz="1600" dirty="0"/>
          </a:p>
          <a:p>
            <a:endParaRPr lang="en-US" sz="1900" dirty="0"/>
          </a:p>
        </p:txBody>
      </p:sp>
      <p:sp>
        <p:nvSpPr>
          <p:cNvPr id="70" name="TextBox 69"/>
          <p:cNvSpPr txBox="1"/>
          <p:nvPr/>
        </p:nvSpPr>
        <p:spPr>
          <a:xfrm>
            <a:off x="22287633" y="19016181"/>
            <a:ext cx="4511516" cy="2231927"/>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Kennedy Leonard </a:t>
            </a:r>
            <a:r>
              <a:rPr lang="en-US" sz="1900" dirty="0">
                <a:latin typeface="Times New Roman" panose="02020603050405020304" pitchFamily="18" charset="0"/>
                <a:cs typeface="Times New Roman" panose="02020603050405020304" pitchFamily="18" charset="0"/>
              </a:rPr>
              <a:t>for helping us obtain high quality input video</a:t>
            </a:r>
          </a:p>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Tristan </a:t>
            </a:r>
            <a:r>
              <a:rPr lang="en-US" sz="1900" b="1" dirty="0" err="1">
                <a:latin typeface="Times New Roman" panose="02020603050405020304" pitchFamily="18" charset="0"/>
                <a:cs typeface="Times New Roman" panose="02020603050405020304" pitchFamily="18" charset="0"/>
              </a:rPr>
              <a:t>Neate</a:t>
            </a:r>
            <a:r>
              <a:rPr lang="en-US" sz="1900" b="1" dirty="0">
                <a:latin typeface="Times New Roman" panose="02020603050405020304" pitchFamily="18" charset="0"/>
                <a:cs typeface="Times New Roman" panose="02020603050405020304" pitchFamily="18" charset="0"/>
              </a:rPr>
              <a:t> </a:t>
            </a:r>
            <a:r>
              <a:rPr lang="en-US" sz="1900" dirty="0">
                <a:latin typeface="Times New Roman" panose="02020603050405020304" pitchFamily="18" charset="0"/>
                <a:cs typeface="Times New Roman" panose="02020603050405020304" pitchFamily="18" charset="0"/>
              </a:rPr>
              <a:t>for his contributions to the computer vision algorithms</a:t>
            </a:r>
          </a:p>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Elliott Tung </a:t>
            </a:r>
            <a:r>
              <a:rPr lang="en-US" sz="1900" dirty="0">
                <a:latin typeface="Times New Roman" panose="02020603050405020304" pitchFamily="18" charset="0"/>
                <a:cs typeface="Times New Roman" panose="02020603050405020304" pitchFamily="18" charset="0"/>
              </a:rPr>
              <a:t>for his basketball advice with respect to explanation</a:t>
            </a:r>
          </a:p>
          <a:p>
            <a:endParaRPr lang="en-US" sz="2700" dirty="0">
              <a:latin typeface="Times New Roman" panose="02020603050405020304" pitchFamily="18" charset="0"/>
              <a:cs typeface="Times New Roman" panose="02020603050405020304" pitchFamily="18" charset="0"/>
            </a:endParaRPr>
          </a:p>
        </p:txBody>
      </p:sp>
      <p:pic>
        <p:nvPicPr>
          <p:cNvPr id="55" name="Picture 54"/>
          <p:cNvPicPr>
            <a:picLocks noChangeAspect="1"/>
          </p:cNvPicPr>
          <p:nvPr/>
        </p:nvPicPr>
        <p:blipFill>
          <a:blip r:embed="rId13" cstate="print">
            <a:extLst>
              <a:ext uri="{28A0092B-C50C-407E-A947-70E740481C1C}">
                <a14:useLocalDpi xmlns:a14="http://schemas.microsoft.com/office/drawing/2010/main" val="0"/>
              </a:ext>
            </a:extLst>
          </a:blip>
          <a:stretch>
            <a:fillRect/>
          </a:stretch>
        </p:blipFill>
        <p:spPr>
          <a:xfrm>
            <a:off x="26922990" y="19270295"/>
            <a:ext cx="2454513" cy="1301766"/>
          </a:xfrm>
          <a:prstGeom prst="rect">
            <a:avLst/>
          </a:prstGeom>
        </p:spPr>
      </p:pic>
    </p:spTree>
    <p:extLst>
      <p:ext uri="{BB962C8B-B14F-4D97-AF65-F5344CB8AC3E}">
        <p14:creationId xmlns:p14="http://schemas.microsoft.com/office/powerpoint/2010/main" val="425153345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656</TotalTime>
  <Words>426</Words>
  <Application>Microsoft Office PowerPoint</Application>
  <PresentationFormat>Custom</PresentationFormat>
  <Paragraphs>40</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Suncor Energy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dc:creator>
  <cp:lastModifiedBy>Scott</cp:lastModifiedBy>
  <cp:revision>45</cp:revision>
  <dcterms:created xsi:type="dcterms:W3CDTF">2018-10-13T19:08:00Z</dcterms:created>
  <dcterms:modified xsi:type="dcterms:W3CDTF">2019-12-07T15:21:20Z</dcterms:modified>
</cp:coreProperties>
</file>